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66595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>
        <p:scale>
          <a:sx n="80" d="100"/>
          <a:sy n="80" d="100"/>
        </p:scale>
        <p:origin x="372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467" y="1749795"/>
            <a:ext cx="5660629" cy="3722335"/>
          </a:xfrm>
        </p:spPr>
        <p:txBody>
          <a:bodyPr anchor="b"/>
          <a:lstStyle>
            <a:lvl1pPr algn="ctr">
              <a:defRPr sz="4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2446" y="5615678"/>
            <a:ext cx="4994672" cy="2581379"/>
          </a:xfrm>
        </p:spPr>
        <p:txBody>
          <a:bodyPr/>
          <a:lstStyle>
            <a:lvl1pPr marL="0" indent="0" algn="ctr">
              <a:buNone/>
              <a:defRPr sz="1748"/>
            </a:lvl1pPr>
            <a:lvl2pPr marL="332979" indent="0" algn="ctr">
              <a:buNone/>
              <a:defRPr sz="1457"/>
            </a:lvl2pPr>
            <a:lvl3pPr marL="665958" indent="0" algn="ctr">
              <a:buNone/>
              <a:defRPr sz="1311"/>
            </a:lvl3pPr>
            <a:lvl4pPr marL="998936" indent="0" algn="ctr">
              <a:buNone/>
              <a:defRPr sz="1165"/>
            </a:lvl4pPr>
            <a:lvl5pPr marL="1331915" indent="0" algn="ctr">
              <a:buNone/>
              <a:defRPr sz="1165"/>
            </a:lvl5pPr>
            <a:lvl6pPr marL="1664894" indent="0" algn="ctr">
              <a:buNone/>
              <a:defRPr sz="1165"/>
            </a:lvl6pPr>
            <a:lvl7pPr marL="1997873" indent="0" algn="ctr">
              <a:buNone/>
              <a:defRPr sz="1165"/>
            </a:lvl7pPr>
            <a:lvl8pPr marL="2330851" indent="0" algn="ctr">
              <a:buNone/>
              <a:defRPr sz="1165"/>
            </a:lvl8pPr>
            <a:lvl9pPr marL="2663830" indent="0" algn="ctr">
              <a:buNone/>
              <a:defRPr sz="116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3635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00685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5750" y="569240"/>
            <a:ext cx="1435968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845" y="569240"/>
            <a:ext cx="4224660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0468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6277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377" y="2665532"/>
            <a:ext cx="5743873" cy="4447496"/>
          </a:xfrm>
        </p:spPr>
        <p:txBody>
          <a:bodyPr anchor="b"/>
          <a:lstStyle>
            <a:lvl1pPr>
              <a:defRPr sz="4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377" y="7155103"/>
            <a:ext cx="5743873" cy="2338833"/>
          </a:xfrm>
        </p:spPr>
        <p:txBody>
          <a:bodyPr/>
          <a:lstStyle>
            <a:lvl1pPr marL="0" indent="0">
              <a:buNone/>
              <a:defRPr sz="1748">
                <a:solidFill>
                  <a:schemeClr val="tx1"/>
                </a:solidFill>
              </a:defRPr>
            </a:lvl1pPr>
            <a:lvl2pPr marL="332979" indent="0">
              <a:buNone/>
              <a:defRPr sz="1457">
                <a:solidFill>
                  <a:schemeClr val="tx1">
                    <a:tint val="75000"/>
                  </a:schemeClr>
                </a:solidFill>
              </a:defRPr>
            </a:lvl2pPr>
            <a:lvl3pPr marL="665958" indent="0">
              <a:buNone/>
              <a:defRPr sz="1311">
                <a:solidFill>
                  <a:schemeClr val="tx1">
                    <a:tint val="75000"/>
                  </a:schemeClr>
                </a:solidFill>
              </a:defRPr>
            </a:lvl3pPr>
            <a:lvl4pPr marL="998936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4pPr>
            <a:lvl5pPr marL="133191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5pPr>
            <a:lvl6pPr marL="1664894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6pPr>
            <a:lvl7pPr marL="1997873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7pPr>
            <a:lvl8pPr marL="2330851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8pPr>
            <a:lvl9pPr marL="2663830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5267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845" y="2846200"/>
            <a:ext cx="283031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71404" y="2846200"/>
            <a:ext cx="283031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66128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2" y="569242"/>
            <a:ext cx="5743873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713" y="2620980"/>
            <a:ext cx="2817307" cy="1284502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13" y="3905482"/>
            <a:ext cx="281730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71404" y="2620980"/>
            <a:ext cx="2831182" cy="1284502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979" indent="0">
              <a:buNone/>
              <a:defRPr sz="1457" b="1"/>
            </a:lvl2pPr>
            <a:lvl3pPr marL="665958" indent="0">
              <a:buNone/>
              <a:defRPr sz="1311" b="1"/>
            </a:lvl3pPr>
            <a:lvl4pPr marL="998936" indent="0">
              <a:buNone/>
              <a:defRPr sz="1165" b="1"/>
            </a:lvl4pPr>
            <a:lvl5pPr marL="1331915" indent="0">
              <a:buNone/>
              <a:defRPr sz="1165" b="1"/>
            </a:lvl5pPr>
            <a:lvl6pPr marL="1664894" indent="0">
              <a:buNone/>
              <a:defRPr sz="1165" b="1"/>
            </a:lvl6pPr>
            <a:lvl7pPr marL="1997873" indent="0">
              <a:buNone/>
              <a:defRPr sz="1165" b="1"/>
            </a:lvl7pPr>
            <a:lvl8pPr marL="2330851" indent="0">
              <a:buNone/>
              <a:defRPr sz="1165" b="1"/>
            </a:lvl8pPr>
            <a:lvl9pPr marL="2663830" indent="0">
              <a:buNone/>
              <a:defRPr sz="116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71404" y="3905482"/>
            <a:ext cx="2831182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854255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403642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31954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712788"/>
            <a:ext cx="2147882" cy="2494756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1182" y="1539425"/>
            <a:ext cx="3371404" cy="7598117"/>
          </a:xfrm>
        </p:spPr>
        <p:txBody>
          <a:bodyPr/>
          <a:lstStyle>
            <a:lvl1pPr>
              <a:defRPr sz="2331"/>
            </a:lvl1pPr>
            <a:lvl2pPr>
              <a:defRPr sz="2039"/>
            </a:lvl2pPr>
            <a:lvl3pPr>
              <a:defRPr sz="1748"/>
            </a:lvl3pPr>
            <a:lvl4pPr>
              <a:defRPr sz="1457"/>
            </a:lvl4pPr>
            <a:lvl5pPr>
              <a:defRPr sz="1457"/>
            </a:lvl5pPr>
            <a:lvl6pPr>
              <a:defRPr sz="1457"/>
            </a:lvl6pPr>
            <a:lvl7pPr>
              <a:defRPr sz="1457"/>
            </a:lvl7pPr>
            <a:lvl8pPr>
              <a:defRPr sz="1457"/>
            </a:lvl8pPr>
            <a:lvl9pPr>
              <a:defRPr sz="14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3207544"/>
            <a:ext cx="2147882" cy="5942372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26819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13" y="712788"/>
            <a:ext cx="2147882" cy="2494756"/>
          </a:xfrm>
        </p:spPr>
        <p:txBody>
          <a:bodyPr anchor="b"/>
          <a:lstStyle>
            <a:lvl1pPr>
              <a:defRPr sz="23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1182" y="1539425"/>
            <a:ext cx="3371404" cy="7598117"/>
          </a:xfrm>
        </p:spPr>
        <p:txBody>
          <a:bodyPr anchor="t"/>
          <a:lstStyle>
            <a:lvl1pPr marL="0" indent="0">
              <a:buNone/>
              <a:defRPr sz="2331"/>
            </a:lvl1pPr>
            <a:lvl2pPr marL="332979" indent="0">
              <a:buNone/>
              <a:defRPr sz="2039"/>
            </a:lvl2pPr>
            <a:lvl3pPr marL="665958" indent="0">
              <a:buNone/>
              <a:defRPr sz="1748"/>
            </a:lvl3pPr>
            <a:lvl4pPr marL="998936" indent="0">
              <a:buNone/>
              <a:defRPr sz="1457"/>
            </a:lvl4pPr>
            <a:lvl5pPr marL="1331915" indent="0">
              <a:buNone/>
              <a:defRPr sz="1457"/>
            </a:lvl5pPr>
            <a:lvl6pPr marL="1664894" indent="0">
              <a:buNone/>
              <a:defRPr sz="1457"/>
            </a:lvl6pPr>
            <a:lvl7pPr marL="1997873" indent="0">
              <a:buNone/>
              <a:defRPr sz="1457"/>
            </a:lvl7pPr>
            <a:lvl8pPr marL="2330851" indent="0">
              <a:buNone/>
              <a:defRPr sz="1457"/>
            </a:lvl8pPr>
            <a:lvl9pPr marL="2663830" indent="0">
              <a:buNone/>
              <a:defRPr sz="145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13" y="3207544"/>
            <a:ext cx="2147882" cy="5942372"/>
          </a:xfrm>
        </p:spPr>
        <p:txBody>
          <a:bodyPr/>
          <a:lstStyle>
            <a:lvl1pPr marL="0" indent="0">
              <a:buNone/>
              <a:defRPr sz="1165"/>
            </a:lvl1pPr>
            <a:lvl2pPr marL="332979" indent="0">
              <a:buNone/>
              <a:defRPr sz="1020"/>
            </a:lvl2pPr>
            <a:lvl3pPr marL="665958" indent="0">
              <a:buNone/>
              <a:defRPr sz="874"/>
            </a:lvl3pPr>
            <a:lvl4pPr marL="998936" indent="0">
              <a:buNone/>
              <a:defRPr sz="728"/>
            </a:lvl4pPr>
            <a:lvl5pPr marL="1331915" indent="0">
              <a:buNone/>
              <a:defRPr sz="728"/>
            </a:lvl5pPr>
            <a:lvl6pPr marL="1664894" indent="0">
              <a:buNone/>
              <a:defRPr sz="728"/>
            </a:lvl6pPr>
            <a:lvl7pPr marL="1997873" indent="0">
              <a:buNone/>
              <a:defRPr sz="728"/>
            </a:lvl7pPr>
            <a:lvl8pPr marL="2330851" indent="0">
              <a:buNone/>
              <a:defRPr sz="728"/>
            </a:lvl8pPr>
            <a:lvl9pPr marL="2663830" indent="0">
              <a:buNone/>
              <a:defRPr sz="7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68953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845" y="569242"/>
            <a:ext cx="5743873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845" y="2846200"/>
            <a:ext cx="5743873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845" y="9909729"/>
            <a:ext cx="149840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9FDC4-F505-6543-94CE-0F3BDB17E039}" type="datetimeFigureOut">
              <a:rPr lang="en-TH" smtClean="0"/>
              <a:t>8/1/2023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980" y="9909729"/>
            <a:ext cx="224760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03316" y="9909729"/>
            <a:ext cx="149840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6C30B-E940-454B-8EE8-650CFF8DAA9A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60906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65958" rtl="0" eaLnBrk="1" latinLnBrk="0" hangingPunct="1">
        <a:lnSpc>
          <a:spcPct val="90000"/>
        </a:lnSpc>
        <a:spcBef>
          <a:spcPct val="0"/>
        </a:spcBef>
        <a:buNone/>
        <a:defRPr sz="32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489" indent="-166489" algn="l" defTabSz="665958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2039" kern="1200">
          <a:solidFill>
            <a:schemeClr val="tx1"/>
          </a:solidFill>
          <a:latin typeface="+mn-lt"/>
          <a:ea typeface="+mn-ea"/>
          <a:cs typeface="+mn-cs"/>
        </a:defRPr>
      </a:lvl1pPr>
      <a:lvl2pPr marL="499468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748" kern="1200">
          <a:solidFill>
            <a:schemeClr val="tx1"/>
          </a:solidFill>
          <a:latin typeface="+mn-lt"/>
          <a:ea typeface="+mn-ea"/>
          <a:cs typeface="+mn-cs"/>
        </a:defRPr>
      </a:lvl2pPr>
      <a:lvl3pPr marL="832447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457" kern="1200">
          <a:solidFill>
            <a:schemeClr val="tx1"/>
          </a:solidFill>
          <a:latin typeface="+mn-lt"/>
          <a:ea typeface="+mn-ea"/>
          <a:cs typeface="+mn-cs"/>
        </a:defRPr>
      </a:lvl3pPr>
      <a:lvl4pPr marL="1165426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498404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831383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2164362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497341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830319" indent="-166489" algn="l" defTabSz="665958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1pPr>
      <a:lvl2pPr marL="332979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2pPr>
      <a:lvl3pPr marL="665958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3pPr>
      <a:lvl4pPr marL="998936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4pPr>
      <a:lvl5pPr marL="1331915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5pPr>
      <a:lvl6pPr marL="1664894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6pPr>
      <a:lvl7pPr marL="1997873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7pPr>
      <a:lvl8pPr marL="2330851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8pPr>
      <a:lvl9pPr marL="2663830" algn="l" defTabSz="665958" rtl="0" eaLnBrk="1" latinLnBrk="0" hangingPunct="1">
        <a:defRPr sz="13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AA106D09-5575-974E-B41A-C56E7E858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45"/>
            <a:ext cx="6679291" cy="106603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6E5D6B-8078-77B3-6914-CD6C2C747599}"/>
              </a:ext>
            </a:extLst>
          </p:cNvPr>
          <p:cNvSpPr txBox="1"/>
          <p:nvPr/>
        </p:nvSpPr>
        <p:spPr>
          <a:xfrm>
            <a:off x="-1" y="1417441"/>
            <a:ext cx="6659563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sz="20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    </a:t>
            </a:r>
            <a:r>
              <a:rPr lang="th-TH" sz="2000" u="sng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การวิเคราะห์อัตราการ</a:t>
            </a:r>
            <a:r>
              <a:rPr lang="en-US" sz="2000" u="sng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2000" u="sng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เจริญเติบโตของพืชที่ใช้กระถางต้นไม้  จากปุ๋ยคอกขุยและใยมะพร้าว</a:t>
            </a:r>
            <a:r>
              <a:rPr lang="en-TH" sz="2000" u="sng" dirty="0">
                <a:solidFill>
                  <a:schemeClr val="bg1"/>
                </a:solidFill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en-TH" sz="2000" u="sng" dirty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F27FE5-C5BA-0EE1-9728-49221292A125}"/>
              </a:ext>
            </a:extLst>
          </p:cNvPr>
          <p:cNvSpPr txBox="1"/>
          <p:nvPr/>
        </p:nvSpPr>
        <p:spPr>
          <a:xfrm>
            <a:off x="0" y="10149652"/>
            <a:ext cx="66595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นำเสนอโดย </a:t>
            </a:r>
            <a:r>
              <a:rPr lang="th-TH" sz="1600" dirty="0">
                <a:effectLst/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นายเอ  นามสมมุติ   นางสาวบี  มีส่วนร่วม  และนางสาวซี  ช่วยกัน</a:t>
            </a:r>
            <a:r>
              <a:rPr lang="en-TH" sz="1600" dirty="0">
                <a:effectLst/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en-TH" sz="1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C14048-7D3D-2176-0A95-0FEED99BD7E1}"/>
              </a:ext>
            </a:extLst>
          </p:cNvPr>
          <p:cNvSpPr txBox="1"/>
          <p:nvPr/>
        </p:nvSpPr>
        <p:spPr>
          <a:xfrm>
            <a:off x="1128416" y="10388379"/>
            <a:ext cx="553114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effectLst/>
                <a:ea typeface="Calibri" panose="020F0502020204030204" pitchFamily="34" charset="0"/>
                <a:cs typeface="Angsana New" panose="02020603050405020304" pitchFamily="18" charset="-34"/>
              </a:rPr>
              <a:t>สถาบันส่งเสริมการปลูกต้นไม้ </a:t>
            </a:r>
            <a:endParaRPr lang="en-TH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56EF4F-D814-62F0-62C4-118F6EB87282}"/>
              </a:ext>
            </a:extLst>
          </p:cNvPr>
          <p:cNvSpPr txBox="1"/>
          <p:nvPr/>
        </p:nvSpPr>
        <p:spPr>
          <a:xfrm>
            <a:off x="26766" y="8601760"/>
            <a:ext cx="3241527" cy="13561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</a:pPr>
            <a:r>
              <a:rPr lang="th-TH" sz="1800" b="1" u="sng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สรุป</a:t>
            </a:r>
            <a:r>
              <a:rPr lang="th-TH" b="1" u="sng" dirty="0">
                <a:solidFill>
                  <a:schemeClr val="bg1"/>
                </a:solidFill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:</a:t>
            </a:r>
            <a:r>
              <a:rPr lang="th-TH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งานวิจัยนี้เป็นการพัฒนาวัสดุเหลือใช้ทางการเกษตรมาใช้ประโยชน์ พร้อมทั้งสามารถนำไปช่วยส่งเสริมให้เกษตรกร และผู้ประกอบอาชีพเพาะชำพันธุ์พืชได้ </a:t>
            </a:r>
            <a:endParaRPr lang="en-TH" sz="105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0A79EB-DC24-1F46-6890-A0DEA7B6B576}"/>
              </a:ext>
            </a:extLst>
          </p:cNvPr>
          <p:cNvSpPr txBox="1"/>
          <p:nvPr/>
        </p:nvSpPr>
        <p:spPr>
          <a:xfrm>
            <a:off x="-4602" y="1913177"/>
            <a:ext cx="6659562" cy="1356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</a:pPr>
            <a:r>
              <a:rPr lang="th-TH" sz="18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บทนำ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: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การเจริญเติบโตของพืช จะต้องอาศัยดินและปุ๋ย  และแร่ธาตุต่างๆ</a:t>
            </a: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ที่จำเป็นต่อการเจริญเติบโตของ   </a:t>
            </a:r>
          </a:p>
          <a:p>
            <a:pPr algn="thaiDist">
              <a:lnSpc>
                <a:spcPct val="115000"/>
              </a:lnSpc>
            </a:pP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       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พืช  ในปัจจุบันแร่ธาตุต่างๆ ในดินลดลงหรือถูกทำลาย  การนำวัสดุเหลือใช้จากครัวเรือนมา </a:t>
            </a:r>
          </a:p>
          <a:p>
            <a:pPr algn="thaiDist">
              <a:lnSpc>
                <a:spcPct val="115000"/>
              </a:lnSpc>
            </a:pP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       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ประยุกต์ใช้ในการผสมกับปุ๋ยคอก จะสามารถส่งเสริมการเจริญเติบโตของพืชได้หรือไม่ รวมถึงจะ</a:t>
            </a:r>
          </a:p>
          <a:p>
            <a:pPr algn="thaiDist">
              <a:lnSpc>
                <a:spcPct val="115000"/>
              </a:lnSpc>
            </a:pP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       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สามารถช่วยลดภาวะโลกร้อนที่เกิดขึ้นในปัจจุบัน และลดใช้กระถางต้นไม้ที่ทำมาจากพลาสติก</a:t>
            </a:r>
            <a:endParaRPr lang="en-TH" sz="105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6D3D14-0024-F898-52AA-0C5F773FD5FD}"/>
              </a:ext>
            </a:extLst>
          </p:cNvPr>
          <p:cNvSpPr txBox="1"/>
          <p:nvPr/>
        </p:nvSpPr>
        <p:spPr>
          <a:xfrm>
            <a:off x="3386667" y="8407611"/>
            <a:ext cx="3078302" cy="167468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</a:pPr>
            <a:r>
              <a:rPr lang="th-TH" sz="1800" b="1" u="sng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ข้อเสนอแนะ</a:t>
            </a:r>
            <a:r>
              <a:rPr lang="th-TH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: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endParaRPr lang="th-TH" sz="1800" dirty="0">
              <a:solidFill>
                <a:schemeClr val="bg1"/>
              </a:solidFill>
              <a:effectLst/>
              <a:latin typeface="Angsana New" panose="02020603050405020304" pitchFamily="18" charset="-34"/>
              <a:ea typeface="Arial" panose="020B0604020202020204" pitchFamily="34" charset="0"/>
              <a:cs typeface="Angsana New" panose="02020603050405020304" pitchFamily="18" charset="-34"/>
            </a:endParaRPr>
          </a:p>
          <a:p>
            <a:pPr algn="thaiDist">
              <a:lnSpc>
                <a:spcPct val="115000"/>
              </a:lnSpc>
            </a:pP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1.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ศึกษาวิธีการนำวัสดุเหลือใช้มาดัดแปลงให้เกิด </a:t>
            </a:r>
          </a:p>
          <a:p>
            <a:pPr algn="thaiDist">
              <a:lnSpc>
                <a:spcPct val="115000"/>
              </a:lnSpc>
            </a:pP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   ประโยชน์  </a:t>
            </a:r>
          </a:p>
          <a:p>
            <a:pPr algn="thaiDist">
              <a:lnSpc>
                <a:spcPct val="115000"/>
              </a:lnSpc>
            </a:pP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2.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สามารถนำไปประกอบการเชิงพาณิชย์ได้ </a:t>
            </a:r>
            <a:endParaRPr lang="en-TH" sz="105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033E82-8EE4-91CD-767A-CE55A7691C97}"/>
              </a:ext>
            </a:extLst>
          </p:cNvPr>
          <p:cNvSpPr txBox="1"/>
          <p:nvPr/>
        </p:nvSpPr>
        <p:spPr>
          <a:xfrm>
            <a:off x="-4109" y="4111312"/>
            <a:ext cx="6659068" cy="294888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</a:pPr>
            <a:r>
              <a:rPr lang="th-TH" sz="1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วิธีดำเนินการวิจัย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th-TH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:</a:t>
            </a:r>
            <a:r>
              <a:rPr lang="th-TH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การวิจัยนี้เป็นการวิจัยเชิงทดลอง  มีขั้นตอนการวิจัย คือ </a:t>
            </a:r>
          </a:p>
          <a:p>
            <a:pPr algn="thaiDist">
              <a:lnSpc>
                <a:spcPct val="115000"/>
              </a:lnSpc>
            </a:pP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1)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พิจารณาปริมาณส่วนผสมระหว่างปุ๋ยคอก ขุยและใยมะพร้าว  จากการออกแบบการทดลองทำให้ได้สูตร  </a:t>
            </a:r>
          </a:p>
          <a:p>
            <a:pPr algn="thaiDist">
              <a:lnSpc>
                <a:spcPct val="115000"/>
              </a:lnSpc>
            </a:pP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 การผสมระหว่างปุ๋ยคอย ขุย และใยมะพร้าว เป็น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9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สูตร </a:t>
            </a:r>
          </a:p>
          <a:p>
            <a:pPr algn="thaiDist">
              <a:lnSpc>
                <a:spcPct val="115000"/>
              </a:lnSpc>
            </a:pP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2)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นำพืชมาปลูกในกระถาง ที่มีส่วนผสมของปุ๋ยคอก </a:t>
            </a:r>
            <a:endParaRPr lang="th-TH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  <a:cs typeface="Angsana New" panose="02020603050405020304" pitchFamily="18" charset="-34"/>
            </a:endParaRPr>
          </a:p>
          <a:p>
            <a:pPr algn="thaiDist">
              <a:lnSpc>
                <a:spcPct val="115000"/>
              </a:lnSpc>
            </a:pP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ขุย และใยมะพร้าวทั้ง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9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สูตร  </a:t>
            </a:r>
          </a:p>
          <a:p>
            <a:pPr algn="thaiDist">
              <a:lnSpc>
                <a:spcPct val="115000"/>
              </a:lnSpc>
            </a:pP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3)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นำกระถางต้นไม้วางไว้ในสิ่งแวดล้อมเดียวกัน </a:t>
            </a:r>
          </a:p>
          <a:p>
            <a:pPr algn="thaiDist">
              <a:lnSpc>
                <a:spcPct val="115000"/>
              </a:lnSpc>
            </a:pP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มีแดดส่องถึง  และรดน้ำอย่างสม่ำเสมอ  </a:t>
            </a:r>
          </a:p>
          <a:p>
            <a:pPr algn="thaiDist">
              <a:lnSpc>
                <a:spcPct val="115000"/>
              </a:lnSpc>
            </a:pP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4)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วัดการเจริญเติบโตของพืชทุกวัน </a:t>
            </a:r>
          </a:p>
          <a:p>
            <a:pPr algn="thaiDist">
              <a:lnSpc>
                <a:spcPct val="115000"/>
              </a:lnSpc>
            </a:pP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จนครบระยะเวลา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 1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เดือน </a:t>
            </a:r>
            <a:endParaRPr lang="en-TH" sz="105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153539-31D2-1F4D-58BA-DA8D70CF3658}"/>
              </a:ext>
            </a:extLst>
          </p:cNvPr>
          <p:cNvSpPr txBox="1"/>
          <p:nvPr/>
        </p:nvSpPr>
        <p:spPr>
          <a:xfrm>
            <a:off x="3386666" y="5154620"/>
            <a:ext cx="3268293" cy="31450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</a:pPr>
            <a:r>
              <a:rPr lang="th-TH" sz="1800" b="1" u="sng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ผลการวิจัย</a:t>
            </a:r>
            <a:r>
              <a:rPr lang="th-TH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:</a:t>
            </a:r>
            <a:r>
              <a:rPr lang="th-TH" b="1" dirty="0">
                <a:solidFill>
                  <a:schemeClr val="bg1"/>
                </a:solidFill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พบว่าอัตราการเจริญเติบโตของพืชทั้ง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9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กระถาง  มีความสัมพันธ์กับส่วนผสมระหว่างปุ๋ยคอก ขุย และใยมะพร้าวอย่างมีนัยสำคัญ ซึ่งผลการวิเคราะห์ค่าที่ดีที่สุด (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response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optimizer)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ของอัตรา การเจริญเติบโตของพืชสูงสุด (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maximum)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อยู่ที่ร้อยละ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70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จะต้องใช้ปุ๋ยคอก</a:t>
            </a:r>
            <a:r>
              <a:rPr lang="th-TH" dirty="0">
                <a:solidFill>
                  <a:schemeClr val="bg1"/>
                </a:solidFill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63.74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กรัม คิดเป็นร้อยละ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9.11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 ขุยมะพร้าว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596.25 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กรัม คิดเป็นร้อยละ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85.18 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และใยมะพร้าว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40 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กรัม คิดเป็นร้อยละ </a:t>
            </a:r>
            <a:r>
              <a:rPr lang="en-US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5.71 </a:t>
            </a:r>
            <a:r>
              <a:rPr lang="th-TH" sz="1800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  <a:cs typeface="Angsana New" panose="02020603050405020304" pitchFamily="18" charset="-34"/>
              </a:rPr>
              <a:t>ของน้ำหนักโดยรวม </a:t>
            </a:r>
            <a:endParaRPr lang="th-TH" dirty="0">
              <a:solidFill>
                <a:schemeClr val="bg1"/>
              </a:solidFill>
              <a:latin typeface="Angsana New" panose="02020603050405020304" pitchFamily="18" charset="-34"/>
              <a:ea typeface="Arial" panose="020B0604020202020204" pitchFamily="34" charset="0"/>
              <a:cs typeface="Angsana New" panose="02020603050405020304" pitchFamily="18" charset="-34"/>
            </a:endParaRPr>
          </a:p>
          <a:p>
            <a:pPr algn="thaiDist">
              <a:lnSpc>
                <a:spcPct val="115000"/>
              </a:lnSpc>
            </a:pPr>
            <a:endParaRPr lang="en-TH" sz="1050" dirty="0">
              <a:solidFill>
                <a:schemeClr val="bg1"/>
              </a:solidFill>
              <a:effectLst/>
              <a:latin typeface="Angsana New" panose="02020603050405020304" pitchFamily="18" charset="-34"/>
              <a:ea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D8ECE9-D6A7-0BB8-72D3-38E6BA7F43D9}"/>
              </a:ext>
            </a:extLst>
          </p:cNvPr>
          <p:cNvSpPr txBox="1"/>
          <p:nvPr/>
        </p:nvSpPr>
        <p:spPr>
          <a:xfrm>
            <a:off x="64" y="3321256"/>
            <a:ext cx="6659563" cy="7190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thaiDist">
              <a:lnSpc>
                <a:spcPct val="115000"/>
              </a:lnSpc>
            </a:pPr>
            <a:r>
              <a:rPr lang="th-TH" sz="1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วัตถุประสงค์</a:t>
            </a:r>
            <a:r>
              <a:rPr lang="th-TH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en-US" sz="1800" b="1" dirty="0"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Arial" panose="020B0604020202020204" pitchFamily="34" charset="0"/>
              </a:rPr>
              <a:t>:</a:t>
            </a:r>
            <a:r>
              <a:rPr lang="th-TH" b="1" dirty="0">
                <a:solidFill>
                  <a:schemeClr val="bg1"/>
                </a:solidFill>
                <a:latin typeface="Angsana New" panose="02020603050405020304" pitchFamily="18" charset="-34"/>
                <a:ea typeface="Arial" panose="020B0604020202020204" pitchFamily="34" charset="0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ของการวิจัยนี้ เพื่อวิเคราะห์หาส่วนผสมระหว่างปุ๋ยคอก ขุย และใยมะพร้าว ที่มีผลต่ออัตรา   </a:t>
            </a:r>
          </a:p>
          <a:p>
            <a:pPr algn="thaiDist">
              <a:lnSpc>
                <a:spcPct val="115000"/>
              </a:lnSpc>
            </a:pP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                       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การเจริญเติบโตของพืชที่ใช้กระถางต้นไม้จากปุ๋ยคอก ขุย</a:t>
            </a:r>
            <a:r>
              <a:rPr lang="th-TH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 </a:t>
            </a:r>
            <a:r>
              <a:rPr lang="th-TH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ngsana New" panose="02020603050405020304" pitchFamily="18" charset="-34"/>
              </a:rPr>
              <a:t>และใยมะพร้าว</a:t>
            </a:r>
            <a:endParaRPr lang="en-TH" sz="105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494F4AC4-F82A-A5B5-69C7-F09CA6D24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7574" y="10241211"/>
            <a:ext cx="677221" cy="40735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389706A-C3DA-036B-DBDC-6098BEA85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49" y="7207364"/>
            <a:ext cx="1459942" cy="96898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D568744-267C-771A-6443-0739A09588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8040" y="7176949"/>
            <a:ext cx="1460274" cy="96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775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308</TotalTime>
  <Words>407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Angsana New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จิรดนัย บุญวัตร์</dc:creator>
  <cp:lastModifiedBy>จิรดนัย บุญวัตร์</cp:lastModifiedBy>
  <cp:revision>9</cp:revision>
  <dcterms:created xsi:type="dcterms:W3CDTF">2022-04-19T06:46:07Z</dcterms:created>
  <dcterms:modified xsi:type="dcterms:W3CDTF">2023-01-08T07:27:39Z</dcterms:modified>
</cp:coreProperties>
</file>